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21" r:id="rId2"/>
    <p:sldId id="323" r:id="rId3"/>
    <p:sldId id="325" r:id="rId4"/>
    <p:sldId id="324" r:id="rId5"/>
    <p:sldId id="327" r:id="rId6"/>
    <p:sldId id="329" r:id="rId7"/>
    <p:sldId id="330" r:id="rId8"/>
    <p:sldId id="331" r:id="rId9"/>
    <p:sldId id="332" r:id="rId10"/>
    <p:sldId id="32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71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50" autoAdjust="0"/>
    <p:restoredTop sz="94694" autoAdjust="0"/>
  </p:normalViewPr>
  <p:slideViewPr>
    <p:cSldViewPr snapToGrid="0">
      <p:cViewPr varScale="1">
        <p:scale>
          <a:sx n="117" d="100"/>
          <a:sy n="117" d="100"/>
        </p:scale>
        <p:origin x="132" y="342"/>
      </p:cViewPr>
      <p:guideLst/>
    </p:cSldViewPr>
  </p:slideViewPr>
  <p:outlineViewPr>
    <p:cViewPr>
      <p:scale>
        <a:sx n="33" d="100"/>
        <a:sy n="33" d="100"/>
      </p:scale>
      <p:origin x="0" y="-520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image" Target="../media/image7.emf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A9E78C-1A17-4BEE-91B4-3FE5C37A3939}" type="datetimeFigureOut">
              <a:rPr lang="en-US" smtClean="0"/>
              <a:t>2/7/2016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53AC2-B0DB-435C-AEE4-1B8A3F466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339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C2A97-1BB2-4308-B90B-3FF7D6D29590}" type="datetimeFigureOut">
              <a:rPr lang="en-US" smtClean="0"/>
              <a:t>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AE8FB-83A5-478E-9C7F-F1F536F1C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414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C2A97-1BB2-4308-B90B-3FF7D6D29590}" type="datetimeFigureOut">
              <a:rPr lang="en-US" smtClean="0"/>
              <a:t>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AE8FB-83A5-478E-9C7F-F1F536F1C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683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C2A97-1BB2-4308-B90B-3FF7D6D29590}" type="datetimeFigureOut">
              <a:rPr lang="en-US" smtClean="0"/>
              <a:t>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AE8FB-83A5-478E-9C7F-F1F536F1C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559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C2A97-1BB2-4308-B90B-3FF7D6D29590}" type="datetimeFigureOut">
              <a:rPr lang="en-US" smtClean="0"/>
              <a:t>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AE8FB-83A5-478E-9C7F-F1F536F1C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3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C2A97-1BB2-4308-B90B-3FF7D6D29590}" type="datetimeFigureOut">
              <a:rPr lang="en-US" smtClean="0"/>
              <a:t>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AE8FB-83A5-478E-9C7F-F1F536F1C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118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C2A97-1BB2-4308-B90B-3FF7D6D29590}" type="datetimeFigureOut">
              <a:rPr lang="en-US" smtClean="0"/>
              <a:t>2/7/2016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AE8FB-83A5-478E-9C7F-F1F536F1C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352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C2A97-1BB2-4308-B90B-3FF7D6D29590}" type="datetimeFigureOut">
              <a:rPr lang="en-US" smtClean="0"/>
              <a:t>2/7/2016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AE8FB-83A5-478E-9C7F-F1F536F1C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77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C2A97-1BB2-4308-B90B-3FF7D6D29590}" type="datetimeFigureOut">
              <a:rPr lang="en-US" smtClean="0"/>
              <a:t>2/7/2016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AE8FB-83A5-478E-9C7F-F1F536F1C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722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C2A97-1BB2-4308-B90B-3FF7D6D29590}" type="datetimeFigureOut">
              <a:rPr lang="en-US" smtClean="0"/>
              <a:t>2/7/2016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AE8FB-83A5-478E-9C7F-F1F536F1C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65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C2A97-1BB2-4308-B90B-3FF7D6D29590}" type="datetimeFigureOut">
              <a:rPr lang="en-US" smtClean="0"/>
              <a:t>2/7/2016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AE8FB-83A5-478E-9C7F-F1F536F1C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492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C2A97-1BB2-4308-B90B-3FF7D6D29590}" type="datetimeFigureOut">
              <a:rPr lang="en-US" smtClean="0"/>
              <a:t>2/7/2016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AE8FB-83A5-478E-9C7F-F1F536F1C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654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5146"/>
            <a:ext cx="10515600" cy="603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020932"/>
            <a:ext cx="10515600" cy="51560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C2A97-1BB2-4308-B90B-3FF7D6D29590}" type="datetimeFigureOut">
              <a:rPr lang="en-US" smtClean="0"/>
              <a:t>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AE8FB-83A5-478E-9C7F-F1F536F1C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295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oleObject" Target="../embeddings/oleObject11.bin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12" Type="http://schemas.openxmlformats.org/officeDocument/2006/relationships/image" Target="../media/image1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.e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0" Type="http://schemas.openxmlformats.org/officeDocument/2006/relationships/image" Target="../media/image10.emf"/><Relationship Id="rId4" Type="http://schemas.openxmlformats.org/officeDocument/2006/relationships/image" Target="../media/image7.emf"/><Relationship Id="rId9" Type="http://schemas.openxmlformats.org/officeDocument/2006/relationships/oleObject" Target="../embeddings/oleObject9.bin"/><Relationship Id="rId14" Type="http://schemas.openxmlformats.org/officeDocument/2006/relationships/image" Target="../media/image12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Exercise </a:t>
            </a:r>
            <a:r>
              <a:rPr lang="en-US" dirty="0" smtClean="0"/>
              <a:t>3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29" t="12542" r="2779" b="16369"/>
          <a:stretch/>
        </p:blipFill>
        <p:spPr>
          <a:xfrm>
            <a:off x="-22075" y="1250303"/>
            <a:ext cx="12214075" cy="56076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45349" y="1962541"/>
            <a:ext cx="21275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3600" b="1" dirty="0" err="1" smtClean="0"/>
              <a:t>Annotate</a:t>
            </a:r>
            <a:r>
              <a:rPr lang="da-DK" sz="3600" b="1" dirty="0" smtClean="0"/>
              <a:t>!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829865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Exercise </a:t>
            </a:r>
            <a:r>
              <a:rPr lang="en-US" dirty="0" smtClean="0"/>
              <a:t>3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9909057"/>
              </p:ext>
            </p:extLst>
          </p:nvPr>
        </p:nvGraphicFramePr>
        <p:xfrm>
          <a:off x="3442317" y="1060306"/>
          <a:ext cx="1697167" cy="20902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0" name="CS ChemDraw Drawing" r:id="rId3" imgW="2262889" imgH="2787037" progId="ChemDraw.Document.6.0">
                  <p:embed/>
                </p:oleObj>
              </mc:Choice>
              <mc:Fallback>
                <p:oleObj name="CS ChemDraw Drawing" r:id="rId3" imgW="2262889" imgH="278703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42317" y="1060306"/>
                        <a:ext cx="1697167" cy="20902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8405178"/>
              </p:ext>
            </p:extLst>
          </p:nvPr>
        </p:nvGraphicFramePr>
        <p:xfrm>
          <a:off x="7059097" y="1060306"/>
          <a:ext cx="1645669" cy="1878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1" name="CS ChemDraw Drawing" r:id="rId5" imgW="2194225" imgH="2505183" progId="ChemDraw.Document.6.0">
                  <p:embed/>
                </p:oleObj>
              </mc:Choice>
              <mc:Fallback>
                <p:oleObj name="CS ChemDraw Drawing" r:id="rId5" imgW="2194225" imgH="250518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059097" y="1060306"/>
                        <a:ext cx="1645669" cy="1878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4243158"/>
              </p:ext>
            </p:extLst>
          </p:nvPr>
        </p:nvGraphicFramePr>
        <p:xfrm>
          <a:off x="1058345" y="4639857"/>
          <a:ext cx="1992086" cy="173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2" name="CS ChemDraw Drawing" r:id="rId7" imgW="2656114" imgH="2312951" progId="ChemDraw.Document.6.0">
                  <p:embed/>
                </p:oleObj>
              </mc:Choice>
              <mc:Fallback>
                <p:oleObj name="CS ChemDraw Drawing" r:id="rId7" imgW="2656114" imgH="231295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58345" y="4639857"/>
                        <a:ext cx="1992086" cy="1734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9856373"/>
              </p:ext>
            </p:extLst>
          </p:nvPr>
        </p:nvGraphicFramePr>
        <p:xfrm>
          <a:off x="4011515" y="4767537"/>
          <a:ext cx="1578094" cy="13143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3" name="CS ChemDraw Drawing" r:id="rId9" imgW="2104125" imgH="1752492" progId="ChemDraw.Document.6.0">
                  <p:embed/>
                </p:oleObj>
              </mc:Choice>
              <mc:Fallback>
                <p:oleObj name="CS ChemDraw Drawing" r:id="rId9" imgW="2104125" imgH="175249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011515" y="4767537"/>
                        <a:ext cx="1578094" cy="13143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9778772"/>
              </p:ext>
            </p:extLst>
          </p:nvPr>
        </p:nvGraphicFramePr>
        <p:xfrm>
          <a:off x="6651608" y="4639857"/>
          <a:ext cx="1949632" cy="1606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4" name="CS ChemDraw Drawing" r:id="rId11" imgW="2599509" imgH="2142476" progId="ChemDraw.Document.6.0">
                  <p:embed/>
                </p:oleObj>
              </mc:Choice>
              <mc:Fallback>
                <p:oleObj name="CS ChemDraw Drawing" r:id="rId11" imgW="2599509" imgH="214247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651608" y="4639857"/>
                        <a:ext cx="1949632" cy="1606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3228561"/>
              </p:ext>
            </p:extLst>
          </p:nvPr>
        </p:nvGraphicFramePr>
        <p:xfrm>
          <a:off x="9565073" y="4767537"/>
          <a:ext cx="1405765" cy="1548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" name="CS ChemDraw Drawing" r:id="rId13" imgW="1874353" imgH="2064544" progId="ChemDraw.Document.6.0">
                  <p:embed/>
                </p:oleObj>
              </mc:Choice>
              <mc:Fallback>
                <p:oleObj name="CS ChemDraw Drawing" r:id="rId13" imgW="1874353" imgH="206454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9565073" y="4767537"/>
                        <a:ext cx="1405765" cy="15484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Arrow Connector 11"/>
          <p:cNvCxnSpPr/>
          <p:nvPr/>
        </p:nvCxnSpPr>
        <p:spPr>
          <a:xfrm>
            <a:off x="5550982" y="2017670"/>
            <a:ext cx="980446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632625" y="1648338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-NH</a:t>
            </a:r>
            <a:r>
              <a:rPr lang="da-DK" baseline="-25000" dirty="0" smtClean="0"/>
              <a:t>3</a:t>
            </a:r>
            <a:endParaRPr lang="en-US" baseline="-25000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3135086" y="3012621"/>
            <a:ext cx="3924011" cy="146957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140239" y="5525591"/>
            <a:ext cx="69124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717432" y="5517427"/>
            <a:ext cx="69124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8746675" y="5529404"/>
            <a:ext cx="69124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8230377" y="6550223"/>
            <a:ext cx="40751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rgbClr val="000000"/>
                </a:solidFill>
                <a:latin typeface="Helvetica" pitchFamily="2" charset="0"/>
              </a:rPr>
              <a:t>J. Phys. Chem. A</a:t>
            </a:r>
            <a:r>
              <a:rPr lang="en-US" sz="1400" dirty="0">
                <a:solidFill>
                  <a:srgbClr val="000000"/>
                </a:solidFill>
                <a:latin typeface="Helvetica" pitchFamily="2" charset="0"/>
              </a:rPr>
              <a:t>, </a:t>
            </a:r>
            <a:r>
              <a:rPr lang="en-US" sz="1400" b="1" dirty="0">
                <a:solidFill>
                  <a:srgbClr val="000000"/>
                </a:solidFill>
                <a:latin typeface="Helvetica" pitchFamily="2" charset="0"/>
              </a:rPr>
              <a:t>2004</a:t>
            </a:r>
            <a:r>
              <a:rPr lang="en-US" sz="1400" dirty="0">
                <a:solidFill>
                  <a:srgbClr val="000000"/>
                </a:solidFill>
                <a:latin typeface="Helvetica" pitchFamily="2" charset="0"/>
              </a:rPr>
              <a:t>, </a:t>
            </a:r>
            <a:r>
              <a:rPr lang="en-US" sz="1400" i="1" dirty="0">
                <a:solidFill>
                  <a:srgbClr val="000000"/>
                </a:solidFill>
                <a:latin typeface="Helvetica" pitchFamily="2" charset="0"/>
              </a:rPr>
              <a:t>108</a:t>
            </a:r>
            <a:r>
              <a:rPr lang="en-US" sz="1400" dirty="0">
                <a:solidFill>
                  <a:srgbClr val="000000"/>
                </a:solidFill>
                <a:latin typeface="Helvetica" pitchFamily="2" charset="0"/>
              </a:rPr>
              <a:t> (17), pp 3844–3853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5754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Exercise </a:t>
            </a:r>
            <a:r>
              <a:rPr lang="en-US" dirty="0" smtClean="0"/>
              <a:t>3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29" t="12542" r="2779" b="16369"/>
          <a:stretch/>
        </p:blipFill>
        <p:spPr>
          <a:xfrm>
            <a:off x="-22075" y="1250303"/>
            <a:ext cx="12214075" cy="560769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8257592" y="3672955"/>
            <a:ext cx="3396344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851872" y="3313428"/>
            <a:ext cx="969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smtClean="0">
                <a:solidFill>
                  <a:schemeClr val="accent2">
                    <a:lumMod val="75000"/>
                  </a:schemeClr>
                </a:solidFill>
              </a:rPr>
              <a:t>-HCOOH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10410507" y="1697245"/>
            <a:ext cx="1243428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726705" y="1697245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smtClean="0">
                <a:solidFill>
                  <a:schemeClr val="accent2">
                    <a:lumMod val="75000"/>
                  </a:schemeClr>
                </a:solidFill>
              </a:rPr>
              <a:t>-NH</a:t>
            </a:r>
            <a:r>
              <a:rPr lang="da-DK" b="1" baseline="-25000" dirty="0" smtClean="0">
                <a:solidFill>
                  <a:schemeClr val="accent2">
                    <a:lumMod val="75000"/>
                  </a:schemeClr>
                </a:solidFill>
              </a:rPr>
              <a:t>3</a:t>
            </a:r>
            <a:endParaRPr lang="en-US" b="1" baseline="-250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9069355" y="5572557"/>
            <a:ext cx="1309396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451521" y="5572557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smtClean="0">
                <a:solidFill>
                  <a:schemeClr val="accent2">
                    <a:lumMod val="75000"/>
                  </a:schemeClr>
                </a:solidFill>
              </a:rPr>
              <a:t>-H</a:t>
            </a:r>
            <a:r>
              <a:rPr lang="da-DK" b="1" baseline="-25000" dirty="0" smtClean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da-DK" b="1" dirty="0" smtClean="0">
                <a:solidFill>
                  <a:schemeClr val="accent2">
                    <a:lumMod val="75000"/>
                  </a:schemeClr>
                </a:solidFill>
              </a:rPr>
              <a:t>O</a:t>
            </a:r>
            <a:endParaRPr lang="en-US" b="1" baseline="-250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7281683" y="4198597"/>
            <a:ext cx="3097068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345372" y="3839070"/>
            <a:ext cx="969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>
                <a:solidFill>
                  <a:schemeClr val="accent2">
                    <a:lumMod val="75000"/>
                  </a:schemeClr>
                </a:solidFill>
              </a:rPr>
              <a:t>-CO-CH</a:t>
            </a:r>
            <a:r>
              <a:rPr lang="da-DK" b="1" baseline="-25000" dirty="0" smtClean="0">
                <a:solidFill>
                  <a:schemeClr val="accent2">
                    <a:lumMod val="75000"/>
                  </a:schemeClr>
                </a:solidFill>
              </a:rPr>
              <a:t>2</a:t>
            </a:r>
            <a:endParaRPr lang="en-US" b="1" baseline="-250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7137918" y="5138020"/>
            <a:ext cx="3244596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349135" y="5095737"/>
            <a:ext cx="969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>
                <a:solidFill>
                  <a:schemeClr val="accent2">
                    <a:lumMod val="75000"/>
                  </a:schemeClr>
                </a:solidFill>
              </a:rPr>
              <a:t>-CO</a:t>
            </a:r>
            <a:r>
              <a:rPr lang="da-DK" b="1" baseline="-25000" dirty="0" smtClean="0">
                <a:solidFill>
                  <a:schemeClr val="accent2">
                    <a:lumMod val="75000"/>
                  </a:schemeClr>
                </a:solidFill>
              </a:rPr>
              <a:t>2</a:t>
            </a:r>
            <a:endParaRPr lang="en-US" b="1" baseline="-250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6991738" y="4912036"/>
            <a:ext cx="3396344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586018" y="4552509"/>
            <a:ext cx="969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smtClean="0">
                <a:solidFill>
                  <a:schemeClr val="accent2">
                    <a:lumMod val="75000"/>
                  </a:schemeClr>
                </a:solidFill>
              </a:rPr>
              <a:t>-HCOOH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6260841" y="2944377"/>
            <a:ext cx="4127241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260883" y="2623161"/>
            <a:ext cx="877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smtClean="0">
                <a:solidFill>
                  <a:schemeClr val="accent2">
                    <a:lumMod val="75000"/>
                  </a:schemeClr>
                </a:solidFill>
              </a:rPr>
              <a:t>-CO-CO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5248304" y="4582455"/>
            <a:ext cx="2033379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910778" y="4222928"/>
            <a:ext cx="969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smtClean="0">
                <a:solidFill>
                  <a:schemeClr val="accent2">
                    <a:lumMod val="75000"/>
                  </a:schemeClr>
                </a:solidFill>
              </a:rPr>
              <a:t>-CO</a:t>
            </a:r>
            <a:endParaRPr lang="en-US" b="1" baseline="-25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49678" y="307414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smtClean="0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da-DK" b="1" baseline="-25000" dirty="0" smtClean="0">
                <a:solidFill>
                  <a:schemeClr val="accent6">
                    <a:lumMod val="75000"/>
                  </a:schemeClr>
                </a:solidFill>
              </a:rPr>
              <a:t>8</a:t>
            </a:r>
            <a:r>
              <a:rPr lang="da-DK" b="1" dirty="0" smtClean="0">
                <a:solidFill>
                  <a:schemeClr val="accent6">
                    <a:lumMod val="75000"/>
                  </a:schemeClr>
                </a:solidFill>
              </a:rPr>
              <a:t>H</a:t>
            </a:r>
            <a:r>
              <a:rPr lang="da-DK" b="1" baseline="-25000" dirty="0" smtClean="0">
                <a:solidFill>
                  <a:schemeClr val="accent6">
                    <a:lumMod val="75000"/>
                  </a:schemeClr>
                </a:solidFill>
              </a:rPr>
              <a:t>7</a:t>
            </a:r>
            <a:r>
              <a:rPr lang="da-DK" b="1" dirty="0" smtClean="0">
                <a:solidFill>
                  <a:schemeClr val="accent6">
                    <a:lumMod val="75000"/>
                  </a:schemeClr>
                </a:solidFill>
              </a:rPr>
              <a:t>N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5248304" y="2944377"/>
            <a:ext cx="1012537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500912" y="2623161"/>
            <a:ext cx="969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>
                <a:solidFill>
                  <a:schemeClr val="accent2">
                    <a:lumMod val="75000"/>
                  </a:schemeClr>
                </a:solidFill>
              </a:rPr>
              <a:t>CH</a:t>
            </a:r>
            <a:r>
              <a:rPr lang="da-DK" b="1" baseline="-25000" dirty="0" smtClean="0">
                <a:solidFill>
                  <a:schemeClr val="accent2">
                    <a:lumMod val="75000"/>
                  </a:schemeClr>
                </a:solidFill>
              </a:rPr>
              <a:t>2</a:t>
            </a:r>
            <a:endParaRPr lang="en-US" b="1" baseline="-25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630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Exercise 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 smtClean="0"/>
          </a:p>
          <a:p>
            <a:endParaRPr lang="da-DK" dirty="0"/>
          </a:p>
          <a:p>
            <a:pPr marL="0" indent="0">
              <a:buNone/>
            </a:pPr>
            <a:r>
              <a:rPr lang="da-DK" dirty="0" err="1" smtClean="0"/>
              <a:t>What</a:t>
            </a:r>
            <a:r>
              <a:rPr lang="da-DK" dirty="0" smtClean="0"/>
              <a:t> do </a:t>
            </a:r>
            <a:r>
              <a:rPr lang="da-DK" dirty="0" err="1" smtClean="0"/>
              <a:t>we</a:t>
            </a:r>
            <a:r>
              <a:rPr lang="da-DK" dirty="0" smtClean="0"/>
              <a:t> know </a:t>
            </a:r>
            <a:r>
              <a:rPr lang="da-DK" i="1" u="sng" dirty="0" err="1" smtClean="0"/>
              <a:t>now</a:t>
            </a:r>
            <a:r>
              <a:rPr lang="da-DK" dirty="0" smtClean="0"/>
              <a:t> </a:t>
            </a:r>
            <a:r>
              <a:rPr lang="da-DK" dirty="0" err="1" smtClean="0"/>
              <a:t>about</a:t>
            </a:r>
            <a:r>
              <a:rPr lang="da-DK" dirty="0" smtClean="0"/>
              <a:t> the </a:t>
            </a:r>
            <a:r>
              <a:rPr lang="da-DK" dirty="0" err="1" smtClean="0"/>
              <a:t>molecular</a:t>
            </a:r>
            <a:r>
              <a:rPr lang="da-DK" dirty="0" smtClean="0"/>
              <a:t> ion </a:t>
            </a:r>
            <a:r>
              <a:rPr lang="da-DK" dirty="0" err="1" smtClean="0"/>
              <a:t>that</a:t>
            </a:r>
            <a:r>
              <a:rPr lang="da-DK" dirty="0" smtClean="0"/>
              <a:t> </a:t>
            </a:r>
            <a:r>
              <a:rPr lang="da-DK" dirty="0" err="1" smtClean="0"/>
              <a:t>we</a:t>
            </a:r>
            <a:r>
              <a:rPr lang="da-DK" dirty="0" smtClean="0"/>
              <a:t> </a:t>
            </a:r>
            <a:r>
              <a:rPr lang="da-DK" dirty="0" err="1" smtClean="0"/>
              <a:t>didn’t</a:t>
            </a:r>
            <a:r>
              <a:rPr lang="da-DK" dirty="0" smtClean="0"/>
              <a:t> know </a:t>
            </a:r>
            <a:r>
              <a:rPr lang="da-DK" dirty="0" err="1" smtClean="0"/>
              <a:t>before</a:t>
            </a:r>
            <a:r>
              <a:rPr lang="da-DK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227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Exercise </a:t>
            </a:r>
            <a:r>
              <a:rPr lang="en-US" dirty="0" smtClean="0"/>
              <a:t>3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8238801"/>
              </p:ext>
            </p:extLst>
          </p:nvPr>
        </p:nvGraphicFramePr>
        <p:xfrm>
          <a:off x="482861" y="3225910"/>
          <a:ext cx="8920072" cy="2867860"/>
        </p:xfrm>
        <a:graphic>
          <a:graphicData uri="http://schemas.openxmlformats.org/drawingml/2006/table">
            <a:tbl>
              <a:tblPr/>
              <a:tblGrid>
                <a:gridCol w="1464906">
                  <a:extLst>
                    <a:ext uri="{9D8B030D-6E8A-4147-A177-3AD203B41FA5}">
                      <a16:colId xmlns:a16="http://schemas.microsoft.com/office/drawing/2014/main" val="1250998739"/>
                    </a:ext>
                  </a:extLst>
                </a:gridCol>
                <a:gridCol w="1446245">
                  <a:extLst>
                    <a:ext uri="{9D8B030D-6E8A-4147-A177-3AD203B41FA5}">
                      <a16:colId xmlns:a16="http://schemas.microsoft.com/office/drawing/2014/main" val="1408453319"/>
                    </a:ext>
                  </a:extLst>
                </a:gridCol>
                <a:gridCol w="1007706">
                  <a:extLst>
                    <a:ext uri="{9D8B030D-6E8A-4147-A177-3AD203B41FA5}">
                      <a16:colId xmlns:a16="http://schemas.microsoft.com/office/drawing/2014/main" val="257938996"/>
                    </a:ext>
                  </a:extLst>
                </a:gridCol>
                <a:gridCol w="1408923">
                  <a:extLst>
                    <a:ext uri="{9D8B030D-6E8A-4147-A177-3AD203B41FA5}">
                      <a16:colId xmlns:a16="http://schemas.microsoft.com/office/drawing/2014/main" val="1154871503"/>
                    </a:ext>
                  </a:extLst>
                </a:gridCol>
                <a:gridCol w="1043700">
                  <a:extLst>
                    <a:ext uri="{9D8B030D-6E8A-4147-A177-3AD203B41FA5}">
                      <a16:colId xmlns:a16="http://schemas.microsoft.com/office/drawing/2014/main" val="4163507752"/>
                    </a:ext>
                  </a:extLst>
                </a:gridCol>
                <a:gridCol w="1093010">
                  <a:extLst>
                    <a:ext uri="{9D8B030D-6E8A-4147-A177-3AD203B41FA5}">
                      <a16:colId xmlns:a16="http://schemas.microsoft.com/office/drawing/2014/main" val="423553412"/>
                    </a:ext>
                  </a:extLst>
                </a:gridCol>
                <a:gridCol w="1455582">
                  <a:extLst>
                    <a:ext uri="{9D8B030D-6E8A-4147-A177-3AD203B41FA5}">
                      <a16:colId xmlns:a16="http://schemas.microsoft.com/office/drawing/2014/main" val="2796070605"/>
                    </a:ext>
                  </a:extLst>
                </a:gridCol>
              </a:tblGrid>
              <a:tr h="548524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</a:rPr>
                        <a:t>Formula</a:t>
                      </a:r>
                    </a:p>
                  </a:txBody>
                  <a:tcPr marL="34658" marR="34658" marT="27727" marB="27727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</a:rPr>
                        <a:t>Nitrogen rule</a:t>
                      </a:r>
                    </a:p>
                  </a:txBody>
                  <a:tcPr marL="34658" marR="34658" marT="27727" marB="27727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</a:rPr>
                        <a:t>DBE</a:t>
                      </a:r>
                    </a:p>
                  </a:txBody>
                  <a:tcPr marL="34658" marR="34658" marT="27727" marB="27727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</a:rPr>
                        <a:t>Calc. m/z</a:t>
                      </a:r>
                    </a:p>
                  </a:txBody>
                  <a:tcPr marL="34658" marR="34658" marT="27727" marB="27727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</a:rPr>
                        <a:t>ppm</a:t>
                      </a:r>
                    </a:p>
                  </a:txBody>
                  <a:tcPr marL="34658" marR="34658" marT="27727" marB="27727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</a:rPr>
                        <a:t>Ion</a:t>
                      </a:r>
                    </a:p>
                  </a:txBody>
                  <a:tcPr marL="34658" marR="34658" marT="27727" marB="27727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</a:rPr>
                        <a:t>Adduct formula</a:t>
                      </a:r>
                    </a:p>
                  </a:txBody>
                  <a:tcPr marL="34658" marR="34658" marT="27727" marB="27727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956281"/>
                  </a:ext>
                </a:extLst>
              </a:tr>
              <a:tr h="257606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 panose="020F0502020204030204" pitchFamily="34" charset="0"/>
                        </a:rPr>
                        <a:t>C6H12N4O4</a:t>
                      </a:r>
                    </a:p>
                  </a:txBody>
                  <a:tcPr marL="34658" marR="34658" marT="6932" marB="6932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 panose="020F0502020204030204" pitchFamily="34" charset="0"/>
                        </a:rPr>
                        <a:t>Valid</a:t>
                      </a:r>
                    </a:p>
                  </a:txBody>
                  <a:tcPr marL="34658" marR="34658" marT="6932" marB="6932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4658" marR="34658" marT="6932" marB="6932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 panose="020F0502020204030204" pitchFamily="34" charset="0"/>
                        </a:rPr>
                        <a:t>205.0931</a:t>
                      </a:r>
                    </a:p>
                  </a:txBody>
                  <a:tcPr marL="34658" marR="34658" marT="6932" marB="6932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 panose="020F0502020204030204" pitchFamily="34" charset="0"/>
                        </a:rPr>
                        <a:t>-6.71</a:t>
                      </a:r>
                    </a:p>
                  </a:txBody>
                  <a:tcPr marL="34658" marR="34658" marT="6932" marB="6932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 panose="020F0502020204030204" pitchFamily="34" charset="0"/>
                        </a:rPr>
                        <a:t>[M+H]+</a:t>
                      </a:r>
                    </a:p>
                  </a:txBody>
                  <a:tcPr marL="34658" marR="34658" marT="6932" marB="6932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 panose="020F0502020204030204" pitchFamily="34" charset="0"/>
                        </a:rPr>
                        <a:t>C6H13N4O4+</a:t>
                      </a:r>
                    </a:p>
                  </a:txBody>
                  <a:tcPr marL="34658" marR="34658" marT="6932" marB="6932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7988667"/>
                  </a:ext>
                </a:extLst>
              </a:tr>
              <a:tr h="257606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Calibri" panose="020F0502020204030204" pitchFamily="34" charset="0"/>
                        </a:rPr>
                        <a:t>C5H13N6OP</a:t>
                      </a:r>
                    </a:p>
                  </a:txBody>
                  <a:tcPr marL="34658" marR="34658" marT="6932" marB="6932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 panose="020F0502020204030204" pitchFamily="34" charset="0"/>
                        </a:rPr>
                        <a:t>Valid</a:t>
                      </a:r>
                    </a:p>
                  </a:txBody>
                  <a:tcPr marL="34658" marR="34658" marT="6932" marB="6932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4658" marR="34658" marT="6932" marB="6932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 panose="020F0502020204030204" pitchFamily="34" charset="0"/>
                        </a:rPr>
                        <a:t>205.0961</a:t>
                      </a:r>
                    </a:p>
                  </a:txBody>
                  <a:tcPr marL="34658" marR="34658" marT="6932" marB="6932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 panose="020F0502020204030204" pitchFamily="34" charset="0"/>
                        </a:rPr>
                        <a:t>7.95</a:t>
                      </a:r>
                    </a:p>
                  </a:txBody>
                  <a:tcPr marL="34658" marR="34658" marT="6932" marB="6932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 panose="020F0502020204030204" pitchFamily="34" charset="0"/>
                        </a:rPr>
                        <a:t>[M+H]+</a:t>
                      </a:r>
                    </a:p>
                  </a:txBody>
                  <a:tcPr marL="34658" marR="34658" marT="6932" marB="6932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 panose="020F0502020204030204" pitchFamily="34" charset="0"/>
                        </a:rPr>
                        <a:t>C5H14N6OP+</a:t>
                      </a:r>
                    </a:p>
                  </a:txBody>
                  <a:tcPr marL="34658" marR="34658" marT="6932" marB="6932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8239773"/>
                  </a:ext>
                </a:extLst>
              </a:tr>
              <a:tr h="257606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Calibri" panose="020F0502020204030204" pitchFamily="34" charset="0"/>
                        </a:rPr>
                        <a:t>C8H17N2PS</a:t>
                      </a:r>
                    </a:p>
                  </a:txBody>
                  <a:tcPr marL="34658" marR="34658" marT="6932" marB="6932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 panose="020F0502020204030204" pitchFamily="34" charset="0"/>
                        </a:rPr>
                        <a:t>Valid</a:t>
                      </a:r>
                    </a:p>
                  </a:txBody>
                  <a:tcPr marL="34658" marR="34658" marT="6932" marB="6932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4658" marR="34658" marT="6932" marB="6932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 panose="020F0502020204030204" pitchFamily="34" charset="0"/>
                        </a:rPr>
                        <a:t>205.0923</a:t>
                      </a:r>
                    </a:p>
                  </a:txBody>
                  <a:tcPr marL="34658" marR="34658" marT="6932" marB="6932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 panose="020F0502020204030204" pitchFamily="34" charset="0"/>
                        </a:rPr>
                        <a:t>-10.9</a:t>
                      </a:r>
                    </a:p>
                  </a:txBody>
                  <a:tcPr marL="34658" marR="34658" marT="6932" marB="6932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 panose="020F0502020204030204" pitchFamily="34" charset="0"/>
                        </a:rPr>
                        <a:t>[M+H]+</a:t>
                      </a:r>
                    </a:p>
                  </a:txBody>
                  <a:tcPr marL="34658" marR="34658" marT="6932" marB="6932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 panose="020F0502020204030204" pitchFamily="34" charset="0"/>
                        </a:rPr>
                        <a:t>C8H18N2PS+</a:t>
                      </a:r>
                    </a:p>
                  </a:txBody>
                  <a:tcPr marL="34658" marR="34658" marT="6932" marB="6932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8583392"/>
                  </a:ext>
                </a:extLst>
              </a:tr>
              <a:tr h="257606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Calibri" panose="020F0502020204030204" pitchFamily="34" charset="0"/>
                        </a:rPr>
                        <a:t>C11H12N2O2</a:t>
                      </a:r>
                    </a:p>
                  </a:txBody>
                  <a:tcPr marL="34658" marR="34658" marT="6932" marB="6932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Calibri" panose="020F0502020204030204" pitchFamily="34" charset="0"/>
                        </a:rPr>
                        <a:t>Valid</a:t>
                      </a:r>
                    </a:p>
                  </a:txBody>
                  <a:tcPr marL="34658" marR="34658" marT="6932" marB="6932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34658" marR="34658" marT="6932" marB="6932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 panose="020F0502020204030204" pitchFamily="34" charset="0"/>
                        </a:rPr>
                        <a:t>205.0972</a:t>
                      </a:r>
                    </a:p>
                  </a:txBody>
                  <a:tcPr marL="34658" marR="34658" marT="6932" marB="6932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34658" marR="34658" marT="6932" marB="6932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 panose="020F0502020204030204" pitchFamily="34" charset="0"/>
                        </a:rPr>
                        <a:t>[M+H]+</a:t>
                      </a:r>
                    </a:p>
                  </a:txBody>
                  <a:tcPr marL="34658" marR="34658" marT="6932" marB="6932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Calibri" panose="020F0502020204030204" pitchFamily="34" charset="0"/>
                        </a:rPr>
                        <a:t>C11H13N2O2+</a:t>
                      </a:r>
                    </a:p>
                  </a:txBody>
                  <a:tcPr marL="34658" marR="34658" marT="6932" marB="6932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709103"/>
                  </a:ext>
                </a:extLst>
              </a:tr>
              <a:tr h="257606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Calibri" panose="020F0502020204030204" pitchFamily="34" charset="0"/>
                        </a:rPr>
                        <a:t>C9H18OP2</a:t>
                      </a:r>
                    </a:p>
                  </a:txBody>
                  <a:tcPr marL="34658" marR="34658" marT="6932" marB="6932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 panose="020F0502020204030204" pitchFamily="34" charset="0"/>
                        </a:rPr>
                        <a:t>Valid</a:t>
                      </a:r>
                    </a:p>
                  </a:txBody>
                  <a:tcPr marL="34658" marR="34658" marT="6932" marB="6932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4658" marR="34658" marT="6932" marB="6932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Calibri" panose="020F0502020204030204" pitchFamily="34" charset="0"/>
                        </a:rPr>
                        <a:t>205.0906</a:t>
                      </a:r>
                    </a:p>
                  </a:txBody>
                  <a:tcPr marL="34658" marR="34658" marT="6932" marB="6932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Calibri" panose="020F0502020204030204" pitchFamily="34" charset="0"/>
                        </a:rPr>
                        <a:t>-19.3</a:t>
                      </a:r>
                    </a:p>
                  </a:txBody>
                  <a:tcPr marL="34658" marR="34658" marT="6932" marB="6932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Calibri" panose="020F0502020204030204" pitchFamily="34" charset="0"/>
                        </a:rPr>
                        <a:t>[M+H]+</a:t>
                      </a:r>
                    </a:p>
                  </a:txBody>
                  <a:tcPr marL="34658" marR="34658" marT="6932" marB="6932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 panose="020F0502020204030204" pitchFamily="34" charset="0"/>
                        </a:rPr>
                        <a:t>C9H19OP2+</a:t>
                      </a:r>
                    </a:p>
                  </a:txBody>
                  <a:tcPr marL="34658" marR="34658" marT="6932" marB="6932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1650040"/>
                  </a:ext>
                </a:extLst>
              </a:tr>
              <a:tr h="257606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 panose="020F0502020204030204" pitchFamily="34" charset="0"/>
                        </a:rPr>
                        <a:t>C9H17O3P</a:t>
                      </a:r>
                    </a:p>
                  </a:txBody>
                  <a:tcPr marL="34658" marR="34658" marT="6932" marB="6932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 panose="020F0502020204030204" pitchFamily="34" charset="0"/>
                        </a:rPr>
                        <a:t>Valid</a:t>
                      </a:r>
                    </a:p>
                  </a:txBody>
                  <a:tcPr marL="34658" marR="34658" marT="6932" marB="6932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4658" marR="34658" marT="6932" marB="6932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 panose="020F0502020204030204" pitchFamily="34" charset="0"/>
                        </a:rPr>
                        <a:t>205.0988</a:t>
                      </a:r>
                    </a:p>
                  </a:txBody>
                  <a:tcPr marL="34658" marR="34658" marT="6932" marB="6932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 panose="020F0502020204030204" pitchFamily="34" charset="0"/>
                        </a:rPr>
                        <a:t>21.1</a:t>
                      </a:r>
                    </a:p>
                  </a:txBody>
                  <a:tcPr marL="34658" marR="34658" marT="6932" marB="6932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 panose="020F0502020204030204" pitchFamily="34" charset="0"/>
                        </a:rPr>
                        <a:t>[M+H]+</a:t>
                      </a:r>
                    </a:p>
                  </a:txBody>
                  <a:tcPr marL="34658" marR="34658" marT="6932" marB="6932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 panose="020F0502020204030204" pitchFamily="34" charset="0"/>
                        </a:rPr>
                        <a:t>C9H18O3P+</a:t>
                      </a:r>
                    </a:p>
                  </a:txBody>
                  <a:tcPr marL="34658" marR="34658" marT="6932" marB="6932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746199"/>
                  </a:ext>
                </a:extLst>
              </a:tr>
              <a:tr h="257606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 panose="020F0502020204030204" pitchFamily="34" charset="0"/>
                        </a:rPr>
                        <a:t>C9H16O3S</a:t>
                      </a:r>
                    </a:p>
                  </a:txBody>
                  <a:tcPr marL="34658" marR="34658" marT="6932" marB="6932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 panose="020F0502020204030204" pitchFamily="34" charset="0"/>
                        </a:rPr>
                        <a:t>Valid</a:t>
                      </a:r>
                    </a:p>
                  </a:txBody>
                  <a:tcPr marL="34658" marR="34658" marT="6932" marB="6932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4658" marR="34658" marT="6932" marB="6932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 panose="020F0502020204030204" pitchFamily="34" charset="0"/>
                        </a:rPr>
                        <a:t>205.0893</a:t>
                      </a:r>
                    </a:p>
                  </a:txBody>
                  <a:tcPr marL="34658" marR="34658" marT="6932" marB="6932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 panose="020F0502020204030204" pitchFamily="34" charset="0"/>
                        </a:rPr>
                        <a:t>-25.5</a:t>
                      </a:r>
                    </a:p>
                  </a:txBody>
                  <a:tcPr marL="34658" marR="34658" marT="6932" marB="6932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 panose="020F0502020204030204" pitchFamily="34" charset="0"/>
                        </a:rPr>
                        <a:t>[M+H]+</a:t>
                      </a:r>
                    </a:p>
                  </a:txBody>
                  <a:tcPr marL="34658" marR="34658" marT="6932" marB="6932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 panose="020F0502020204030204" pitchFamily="34" charset="0"/>
                        </a:rPr>
                        <a:t>C9H17O3S+</a:t>
                      </a:r>
                    </a:p>
                  </a:txBody>
                  <a:tcPr marL="34658" marR="34658" marT="6932" marB="6932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4394038"/>
                  </a:ext>
                </a:extLst>
              </a:tr>
              <a:tr h="257606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 panose="020F0502020204030204" pitchFamily="34" charset="0"/>
                        </a:rPr>
                        <a:t>C11H13N2P</a:t>
                      </a:r>
                    </a:p>
                  </a:txBody>
                  <a:tcPr marL="34658" marR="34658" marT="6932" marB="6932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 panose="020F0502020204030204" pitchFamily="34" charset="0"/>
                        </a:rPr>
                        <a:t>Valid</a:t>
                      </a:r>
                    </a:p>
                  </a:txBody>
                  <a:tcPr marL="34658" marR="34658" marT="6932" marB="6932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34658" marR="34658" marT="6932" marB="6932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 panose="020F0502020204030204" pitchFamily="34" charset="0"/>
                        </a:rPr>
                        <a:t>205.0889</a:t>
                      </a:r>
                    </a:p>
                  </a:txBody>
                  <a:tcPr marL="34658" marR="34658" marT="6932" marB="6932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 panose="020F0502020204030204" pitchFamily="34" charset="0"/>
                        </a:rPr>
                        <a:t>-27.4</a:t>
                      </a:r>
                    </a:p>
                  </a:txBody>
                  <a:tcPr marL="34658" marR="34658" marT="6932" marB="6932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 panose="020F0502020204030204" pitchFamily="34" charset="0"/>
                        </a:rPr>
                        <a:t>[M+H]+</a:t>
                      </a:r>
                    </a:p>
                  </a:txBody>
                  <a:tcPr marL="34658" marR="34658" marT="6932" marB="6932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 panose="020F0502020204030204" pitchFamily="34" charset="0"/>
                        </a:rPr>
                        <a:t>C11H14N2P+</a:t>
                      </a:r>
                    </a:p>
                  </a:txBody>
                  <a:tcPr marL="34658" marR="34658" marT="6932" marB="6932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7465360"/>
                  </a:ext>
                </a:extLst>
              </a:tr>
              <a:tr h="257606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Calibri" panose="020F0502020204030204" pitchFamily="34" charset="0"/>
                        </a:rPr>
                        <a:t>C8H16N2O2S</a:t>
                      </a:r>
                    </a:p>
                  </a:txBody>
                  <a:tcPr marL="34658" marR="34658" marT="6932" marB="6932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 panose="020F0502020204030204" pitchFamily="34" charset="0"/>
                        </a:rPr>
                        <a:t>Valid</a:t>
                      </a:r>
                    </a:p>
                  </a:txBody>
                  <a:tcPr marL="34658" marR="34658" marT="6932" marB="6932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4658" marR="34658" marT="6932" marB="6932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 panose="020F0502020204030204" pitchFamily="34" charset="0"/>
                        </a:rPr>
                        <a:t>205.1005</a:t>
                      </a:r>
                    </a:p>
                  </a:txBody>
                  <a:tcPr marL="34658" marR="34658" marT="6932" marB="6932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 panose="020F0502020204030204" pitchFamily="34" charset="0"/>
                        </a:rPr>
                        <a:t>29.5</a:t>
                      </a:r>
                    </a:p>
                  </a:txBody>
                  <a:tcPr marL="34658" marR="34658" marT="6932" marB="6932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 panose="020F0502020204030204" pitchFamily="34" charset="0"/>
                        </a:rPr>
                        <a:t>[M+H]+</a:t>
                      </a:r>
                    </a:p>
                  </a:txBody>
                  <a:tcPr marL="34658" marR="34658" marT="6932" marB="6932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Calibri" panose="020F0502020204030204" pitchFamily="34" charset="0"/>
                        </a:rPr>
                        <a:t>C8H17N2O2S+</a:t>
                      </a:r>
                    </a:p>
                  </a:txBody>
                  <a:tcPr marL="34658" marR="34658" marT="6932" marB="6932" anchor="ctr">
                    <a:lnL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E8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4581140"/>
                  </a:ext>
                </a:extLst>
              </a:tr>
            </a:tbl>
          </a:graphicData>
        </a:graphic>
      </p:graphicFrame>
      <p:sp>
        <p:nvSpPr>
          <p:cNvPr id="6" name="Right Brace 5"/>
          <p:cNvSpPr/>
          <p:nvPr/>
        </p:nvSpPr>
        <p:spPr>
          <a:xfrm>
            <a:off x="9419259" y="3806890"/>
            <a:ext cx="195943" cy="410547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706950" y="3820112"/>
            <a:ext cx="2569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/>
              <a:t>Few</a:t>
            </a:r>
            <a:r>
              <a:rPr lang="da-DK" dirty="0" smtClean="0"/>
              <a:t> C </a:t>
            </a:r>
            <a:r>
              <a:rPr lang="da-DK" dirty="0" err="1" smtClean="0"/>
              <a:t>compared</a:t>
            </a:r>
            <a:r>
              <a:rPr lang="da-DK" dirty="0" smtClean="0"/>
              <a:t> to N + O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772264" y="4208106"/>
            <a:ext cx="2095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Unlikely to see N2PS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26164" y="1767004"/>
            <a:ext cx="6442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b="1" dirty="0" smtClean="0"/>
              <a:t>Minimum </a:t>
            </a:r>
            <a:r>
              <a:rPr lang="da-DK" sz="2000" b="1" dirty="0" err="1" smtClean="0"/>
              <a:t>partial</a:t>
            </a:r>
            <a:r>
              <a:rPr lang="da-DK" sz="2000" b="1" dirty="0" smtClean="0"/>
              <a:t> </a:t>
            </a:r>
            <a:r>
              <a:rPr lang="da-DK" sz="2000" b="1" dirty="0" err="1" smtClean="0"/>
              <a:t>formula</a:t>
            </a:r>
            <a:r>
              <a:rPr lang="da-DK" sz="2000" b="1" dirty="0" smtClean="0"/>
              <a:t> </a:t>
            </a:r>
            <a:r>
              <a:rPr lang="da-DK" sz="2000" b="1" dirty="0" err="1" smtClean="0"/>
              <a:t>based</a:t>
            </a:r>
            <a:r>
              <a:rPr lang="da-DK" sz="2000" b="1" dirty="0" smtClean="0"/>
              <a:t> on fragmentation: C</a:t>
            </a:r>
            <a:r>
              <a:rPr lang="da-DK" sz="2000" b="1" baseline="-25000" dirty="0" smtClean="0"/>
              <a:t>11</a:t>
            </a:r>
            <a:r>
              <a:rPr lang="da-DK" sz="2000" b="1" dirty="0" smtClean="0"/>
              <a:t>N</a:t>
            </a:r>
            <a:r>
              <a:rPr lang="da-DK" sz="2000" b="1" baseline="-25000" dirty="0" smtClean="0"/>
              <a:t>2</a:t>
            </a:r>
            <a:r>
              <a:rPr lang="da-DK" sz="2000" b="1" dirty="0" smtClean="0"/>
              <a:t>O</a:t>
            </a:r>
            <a:r>
              <a:rPr lang="da-DK" sz="2000" b="1" baseline="-25000" dirty="0" smtClean="0"/>
              <a:t>2</a:t>
            </a:r>
            <a:endParaRPr lang="en-US" sz="2000" b="1" baseline="-250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542343" y="3900195"/>
            <a:ext cx="88221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42343" y="4173895"/>
            <a:ext cx="88221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42343" y="4407163"/>
            <a:ext cx="88221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42343" y="4929676"/>
            <a:ext cx="88221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42343" y="5172270"/>
            <a:ext cx="88221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42343" y="5470844"/>
            <a:ext cx="88221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42343" y="5704115"/>
            <a:ext cx="88221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42343" y="5984029"/>
            <a:ext cx="88221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2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Exercise 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 smtClean="0"/>
          </a:p>
          <a:p>
            <a:endParaRPr lang="da-DK" dirty="0" smtClean="0"/>
          </a:p>
          <a:p>
            <a:pPr marL="0" indent="0">
              <a:buNone/>
            </a:pPr>
            <a:r>
              <a:rPr lang="da-DK" dirty="0" err="1" smtClean="0"/>
              <a:t>What</a:t>
            </a:r>
            <a:r>
              <a:rPr lang="da-DK" dirty="0" smtClean="0"/>
              <a:t> do </a:t>
            </a:r>
            <a:r>
              <a:rPr lang="da-DK" dirty="0" err="1" smtClean="0"/>
              <a:t>we</a:t>
            </a:r>
            <a:r>
              <a:rPr lang="da-DK" dirty="0" smtClean="0"/>
              <a:t> know </a:t>
            </a:r>
            <a:r>
              <a:rPr lang="da-DK" dirty="0" err="1" smtClean="0"/>
              <a:t>about</a:t>
            </a:r>
            <a:r>
              <a:rPr lang="da-DK" dirty="0" smtClean="0"/>
              <a:t> the </a:t>
            </a:r>
            <a:r>
              <a:rPr lang="da-DK" dirty="0" err="1" smtClean="0"/>
              <a:t>structure</a:t>
            </a:r>
            <a:r>
              <a:rPr lang="da-DK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074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Exercise 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err="1" smtClean="0"/>
              <a:t>Probably</a:t>
            </a:r>
            <a:r>
              <a:rPr lang="da-DK" dirty="0" smtClean="0"/>
              <a:t> an </a:t>
            </a:r>
            <a:r>
              <a:rPr lang="da-DK" dirty="0" err="1" smtClean="0"/>
              <a:t>acid</a:t>
            </a:r>
            <a:endParaRPr lang="da-DK" dirty="0" smtClean="0"/>
          </a:p>
          <a:p>
            <a:r>
              <a:rPr lang="da-DK" dirty="0" smtClean="0"/>
              <a:t>Have an </a:t>
            </a:r>
            <a:r>
              <a:rPr lang="da-DK" dirty="0" err="1" smtClean="0"/>
              <a:t>amine</a:t>
            </a:r>
            <a:endParaRPr lang="da-DK" dirty="0" smtClean="0"/>
          </a:p>
          <a:p>
            <a:r>
              <a:rPr lang="da-DK" dirty="0" smtClean="0"/>
              <a:t>So </a:t>
            </a:r>
            <a:r>
              <a:rPr lang="da-DK" dirty="0" err="1" smtClean="0"/>
              <a:t>probably</a:t>
            </a:r>
            <a:r>
              <a:rPr lang="da-DK" dirty="0" smtClean="0"/>
              <a:t> an </a:t>
            </a:r>
            <a:r>
              <a:rPr lang="da-DK" dirty="0" err="1" smtClean="0"/>
              <a:t>amino</a:t>
            </a:r>
            <a:r>
              <a:rPr lang="da-DK" dirty="0" smtClean="0"/>
              <a:t> </a:t>
            </a:r>
            <a:r>
              <a:rPr lang="da-DK" dirty="0" err="1" smtClean="0"/>
              <a:t>acid</a:t>
            </a:r>
            <a:endParaRPr lang="da-DK" dirty="0" smtClean="0"/>
          </a:p>
          <a:p>
            <a:endParaRPr lang="da-DK" dirty="0"/>
          </a:p>
          <a:p>
            <a:r>
              <a:rPr lang="da-DK" dirty="0" smtClean="0"/>
              <a:t>So </a:t>
            </a:r>
            <a:r>
              <a:rPr lang="da-DK" dirty="0" err="1" smtClean="0"/>
              <a:t>we</a:t>
            </a:r>
            <a:r>
              <a:rPr lang="da-DK" dirty="0" smtClean="0"/>
              <a:t> </a:t>
            </a:r>
            <a:r>
              <a:rPr lang="da-DK" dirty="0" err="1" smtClean="0"/>
              <a:t>believe</a:t>
            </a:r>
            <a:r>
              <a:rPr lang="da-DK" dirty="0" smtClean="0"/>
              <a:t> </a:t>
            </a:r>
            <a:r>
              <a:rPr lang="da-DK" dirty="0" err="1" smtClean="0"/>
              <a:t>we</a:t>
            </a:r>
            <a:r>
              <a:rPr lang="da-DK" dirty="0" smtClean="0"/>
              <a:t> have an </a:t>
            </a:r>
            <a:r>
              <a:rPr lang="da-DK" dirty="0" err="1" smtClean="0"/>
              <a:t>amino</a:t>
            </a:r>
            <a:r>
              <a:rPr lang="da-DK" dirty="0" smtClean="0"/>
              <a:t> </a:t>
            </a:r>
            <a:r>
              <a:rPr lang="da-DK" dirty="0" err="1" smtClean="0"/>
              <a:t>acid</a:t>
            </a:r>
            <a:r>
              <a:rPr lang="da-DK" dirty="0" smtClean="0"/>
              <a:t> </a:t>
            </a:r>
            <a:r>
              <a:rPr lang="da-DK" dirty="0" err="1" smtClean="0"/>
              <a:t>placed</a:t>
            </a:r>
            <a:r>
              <a:rPr lang="da-DK" dirty="0" smtClean="0"/>
              <a:t> on 3 </a:t>
            </a:r>
            <a:r>
              <a:rPr lang="da-DK" dirty="0" err="1" smtClean="0"/>
              <a:t>carbon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and </a:t>
            </a:r>
            <a:r>
              <a:rPr lang="da-DK" dirty="0" err="1" smtClean="0"/>
              <a:t>then</a:t>
            </a:r>
            <a:r>
              <a:rPr lang="da-DK" dirty="0"/>
              <a:t> </a:t>
            </a:r>
            <a:r>
              <a:rPr lang="da-DK" dirty="0" smtClean="0"/>
              <a:t>C</a:t>
            </a:r>
            <a:r>
              <a:rPr lang="da-DK" baseline="-25000" dirty="0" smtClean="0"/>
              <a:t>8</a:t>
            </a:r>
            <a:r>
              <a:rPr lang="da-DK" dirty="0" smtClean="0"/>
              <a:t>H</a:t>
            </a:r>
            <a:r>
              <a:rPr lang="da-DK" baseline="-25000" dirty="0" smtClean="0"/>
              <a:t>7</a:t>
            </a:r>
            <a:r>
              <a:rPr lang="da-DK" dirty="0" smtClean="0"/>
              <a:t>N.</a:t>
            </a:r>
          </a:p>
          <a:p>
            <a:r>
              <a:rPr lang="da-DK" dirty="0" smtClean="0"/>
              <a:t>C</a:t>
            </a:r>
            <a:r>
              <a:rPr lang="da-DK" baseline="-25000" dirty="0" smtClean="0"/>
              <a:t>8</a:t>
            </a:r>
            <a:r>
              <a:rPr lang="da-DK" dirty="0" smtClean="0"/>
              <a:t>H</a:t>
            </a:r>
            <a:r>
              <a:rPr lang="da-DK" baseline="-25000" dirty="0" smtClean="0"/>
              <a:t>7</a:t>
            </a:r>
            <a:r>
              <a:rPr lang="da-DK" dirty="0" smtClean="0"/>
              <a:t>N has DBE = 6. So it is </a:t>
            </a:r>
            <a:r>
              <a:rPr lang="da-DK" dirty="0" err="1" smtClean="0"/>
              <a:t>probably</a:t>
            </a:r>
            <a:r>
              <a:rPr lang="da-DK" dirty="0" smtClean="0"/>
              <a:t> </a:t>
            </a:r>
            <a:r>
              <a:rPr lang="da-DK" dirty="0" err="1" smtClean="0"/>
              <a:t>aromatic</a:t>
            </a:r>
            <a:r>
              <a:rPr lang="da-DK" dirty="0" smtClean="0"/>
              <a:t>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18343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Exercise 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 smtClean="0"/>
          </a:p>
          <a:p>
            <a:endParaRPr lang="da-DK" dirty="0"/>
          </a:p>
          <a:p>
            <a:pPr marL="0" indent="0">
              <a:buNone/>
            </a:pPr>
            <a:r>
              <a:rPr lang="da-DK" dirty="0" err="1" smtClean="0"/>
              <a:t>Lets</a:t>
            </a:r>
            <a:r>
              <a:rPr lang="da-DK" dirty="0" smtClean="0"/>
              <a:t> </a:t>
            </a:r>
            <a:r>
              <a:rPr lang="da-DK" dirty="0" err="1" smtClean="0"/>
              <a:t>try</a:t>
            </a:r>
            <a:r>
              <a:rPr lang="da-DK" dirty="0" smtClean="0"/>
              <a:t> to </a:t>
            </a:r>
            <a:r>
              <a:rPr lang="da-DK" dirty="0" err="1" smtClean="0"/>
              <a:t>figure</a:t>
            </a:r>
            <a:r>
              <a:rPr lang="da-DK" dirty="0" smtClean="0"/>
              <a:t> </a:t>
            </a:r>
            <a:r>
              <a:rPr lang="da-DK" dirty="0" err="1" smtClean="0"/>
              <a:t>that</a:t>
            </a:r>
            <a:r>
              <a:rPr lang="da-DK" dirty="0" smtClean="0"/>
              <a:t> C</a:t>
            </a:r>
            <a:r>
              <a:rPr lang="da-DK" baseline="-25000" dirty="0" smtClean="0"/>
              <a:t>8</a:t>
            </a:r>
            <a:r>
              <a:rPr lang="da-DK" dirty="0" smtClean="0"/>
              <a:t>H</a:t>
            </a:r>
            <a:r>
              <a:rPr lang="da-DK" baseline="-25000" dirty="0" smtClean="0"/>
              <a:t>7</a:t>
            </a:r>
            <a:r>
              <a:rPr lang="da-DK" dirty="0" smtClean="0"/>
              <a:t>N.</a:t>
            </a:r>
            <a:endParaRPr lang="da-DK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4419507"/>
              </p:ext>
            </p:extLst>
          </p:nvPr>
        </p:nvGraphicFramePr>
        <p:xfrm>
          <a:off x="954995" y="3162074"/>
          <a:ext cx="2361781" cy="19292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1" name="CS ChemDraw Drawing" r:id="rId3" imgW="1889425" imgH="1543375" progId="ChemDraw.Document.6.0">
                  <p:embed/>
                </p:oleObj>
              </mc:Choice>
              <mc:Fallback>
                <p:oleObj name="CS ChemDraw Drawing" r:id="rId3" imgW="1889425" imgH="154337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54995" y="3162074"/>
                        <a:ext cx="2361781" cy="19292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3032874"/>
              </p:ext>
            </p:extLst>
          </p:nvPr>
        </p:nvGraphicFramePr>
        <p:xfrm>
          <a:off x="6661563" y="3227160"/>
          <a:ext cx="2205195" cy="18456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2" name="CS ChemDraw Drawing" r:id="rId5" imgW="1764156" imgH="1476483" progId="ChemDraw.Document.6.0">
                  <p:embed/>
                </p:oleObj>
              </mc:Choice>
              <mc:Fallback>
                <p:oleObj name="CS ChemDraw Drawing" r:id="rId5" imgW="1764156" imgH="147648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61563" y="3227160"/>
                        <a:ext cx="2205195" cy="18456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747149"/>
              </p:ext>
            </p:extLst>
          </p:nvPr>
        </p:nvGraphicFramePr>
        <p:xfrm>
          <a:off x="9385865" y="3336697"/>
          <a:ext cx="2205614" cy="1708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3" name="CS ChemDraw Drawing" r:id="rId7" imgW="1764491" imgH="1366405" progId="ChemDraw.Document.6.0">
                  <p:embed/>
                </p:oleObj>
              </mc:Choice>
              <mc:Fallback>
                <p:oleObj name="CS ChemDraw Drawing" r:id="rId7" imgW="1764491" imgH="136640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385865" y="3336697"/>
                        <a:ext cx="2205614" cy="17080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954995" y="3243444"/>
            <a:ext cx="2282734" cy="18478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954995" y="3243443"/>
            <a:ext cx="2282734" cy="17716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677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Exercise </a:t>
            </a:r>
            <a:r>
              <a:rPr lang="en-US" dirty="0" smtClean="0"/>
              <a:t>3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8836597"/>
              </p:ext>
            </p:extLst>
          </p:nvPr>
        </p:nvGraphicFramePr>
        <p:xfrm>
          <a:off x="3818448" y="1252774"/>
          <a:ext cx="4555104" cy="45518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" name="CS ChemDraw Drawing" r:id="rId3" imgW="2192550" imgH="2191183" progId="ChemDraw.Document.6.0">
                  <p:embed/>
                </p:oleObj>
              </mc:Choice>
              <mc:Fallback>
                <p:oleObj name="CS ChemDraw Drawing" r:id="rId3" imgW="2192550" imgH="219118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18448" y="1252774"/>
                        <a:ext cx="4555104" cy="45518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7847" y="1207407"/>
            <a:ext cx="7753349" cy="516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0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Exercise </a:t>
            </a:r>
            <a:r>
              <a:rPr lang="en-US" dirty="0" smtClean="0"/>
              <a:t>3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129" t="12542" r="2779" b="16369"/>
          <a:stretch/>
        </p:blipFill>
        <p:spPr>
          <a:xfrm>
            <a:off x="-22075" y="1250303"/>
            <a:ext cx="12214075" cy="560769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8257592" y="3672955"/>
            <a:ext cx="3396344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851872" y="3313428"/>
            <a:ext cx="969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smtClean="0">
                <a:solidFill>
                  <a:schemeClr val="accent2">
                    <a:lumMod val="75000"/>
                  </a:schemeClr>
                </a:solidFill>
              </a:rPr>
              <a:t>-HCOOH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10410507" y="1697245"/>
            <a:ext cx="1243428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726705" y="1697245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smtClean="0">
                <a:solidFill>
                  <a:schemeClr val="accent2">
                    <a:lumMod val="75000"/>
                  </a:schemeClr>
                </a:solidFill>
              </a:rPr>
              <a:t>-NH</a:t>
            </a:r>
            <a:r>
              <a:rPr lang="da-DK" b="1" baseline="-25000" dirty="0" smtClean="0">
                <a:solidFill>
                  <a:schemeClr val="accent2">
                    <a:lumMod val="75000"/>
                  </a:schemeClr>
                </a:solidFill>
              </a:rPr>
              <a:t>3</a:t>
            </a:r>
            <a:endParaRPr lang="en-US" b="1" baseline="-250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9069355" y="5572557"/>
            <a:ext cx="1309396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451521" y="5572557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smtClean="0">
                <a:solidFill>
                  <a:schemeClr val="accent2">
                    <a:lumMod val="75000"/>
                  </a:schemeClr>
                </a:solidFill>
              </a:rPr>
              <a:t>-H</a:t>
            </a:r>
            <a:r>
              <a:rPr lang="da-DK" b="1" baseline="-25000" dirty="0" smtClean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da-DK" b="1" dirty="0" smtClean="0">
                <a:solidFill>
                  <a:schemeClr val="accent2">
                    <a:lumMod val="75000"/>
                  </a:schemeClr>
                </a:solidFill>
              </a:rPr>
              <a:t>O</a:t>
            </a:r>
            <a:endParaRPr lang="en-US" b="1" baseline="-250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7281683" y="4198597"/>
            <a:ext cx="3097068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345372" y="3839070"/>
            <a:ext cx="969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>
                <a:solidFill>
                  <a:schemeClr val="accent2">
                    <a:lumMod val="75000"/>
                  </a:schemeClr>
                </a:solidFill>
              </a:rPr>
              <a:t>-CO-CH</a:t>
            </a:r>
            <a:r>
              <a:rPr lang="da-DK" b="1" baseline="-25000" dirty="0" smtClean="0">
                <a:solidFill>
                  <a:schemeClr val="accent2">
                    <a:lumMod val="75000"/>
                  </a:schemeClr>
                </a:solidFill>
              </a:rPr>
              <a:t>2</a:t>
            </a:r>
            <a:endParaRPr lang="en-US" b="1" baseline="-250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7137918" y="5138020"/>
            <a:ext cx="3244596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349135" y="5095737"/>
            <a:ext cx="969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>
                <a:solidFill>
                  <a:schemeClr val="accent2">
                    <a:lumMod val="75000"/>
                  </a:schemeClr>
                </a:solidFill>
              </a:rPr>
              <a:t>-CO</a:t>
            </a:r>
            <a:r>
              <a:rPr lang="da-DK" b="1" baseline="-25000" dirty="0" smtClean="0">
                <a:solidFill>
                  <a:schemeClr val="accent2">
                    <a:lumMod val="75000"/>
                  </a:schemeClr>
                </a:solidFill>
              </a:rPr>
              <a:t>2</a:t>
            </a:r>
            <a:endParaRPr lang="en-US" b="1" baseline="-250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6991738" y="4912036"/>
            <a:ext cx="3396344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586018" y="4552509"/>
            <a:ext cx="969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smtClean="0">
                <a:solidFill>
                  <a:schemeClr val="accent2">
                    <a:lumMod val="75000"/>
                  </a:schemeClr>
                </a:solidFill>
              </a:rPr>
              <a:t>-HCOOH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6260841" y="2944377"/>
            <a:ext cx="4127241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260883" y="2623161"/>
            <a:ext cx="877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smtClean="0">
                <a:solidFill>
                  <a:schemeClr val="accent2">
                    <a:lumMod val="75000"/>
                  </a:schemeClr>
                </a:solidFill>
              </a:rPr>
              <a:t>-CO-CO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5248304" y="4582455"/>
            <a:ext cx="2033379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910778" y="4222928"/>
            <a:ext cx="969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smtClean="0">
                <a:solidFill>
                  <a:schemeClr val="accent2">
                    <a:lumMod val="75000"/>
                  </a:schemeClr>
                </a:solidFill>
              </a:rPr>
              <a:t>-CO</a:t>
            </a:r>
            <a:endParaRPr lang="en-US" b="1" baseline="-25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49678" y="307414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smtClean="0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da-DK" b="1" baseline="-25000" dirty="0" smtClean="0">
                <a:solidFill>
                  <a:schemeClr val="accent6">
                    <a:lumMod val="75000"/>
                  </a:schemeClr>
                </a:solidFill>
              </a:rPr>
              <a:t>8</a:t>
            </a:r>
            <a:r>
              <a:rPr lang="da-DK" b="1" dirty="0" smtClean="0">
                <a:solidFill>
                  <a:schemeClr val="accent6">
                    <a:lumMod val="75000"/>
                  </a:schemeClr>
                </a:solidFill>
              </a:rPr>
              <a:t>H</a:t>
            </a:r>
            <a:r>
              <a:rPr lang="da-DK" b="1" baseline="-25000" dirty="0" smtClean="0">
                <a:solidFill>
                  <a:schemeClr val="accent6">
                    <a:lumMod val="75000"/>
                  </a:schemeClr>
                </a:solidFill>
              </a:rPr>
              <a:t>7</a:t>
            </a:r>
            <a:r>
              <a:rPr lang="da-DK" b="1" dirty="0" smtClean="0">
                <a:solidFill>
                  <a:schemeClr val="accent6">
                    <a:lumMod val="75000"/>
                  </a:schemeClr>
                </a:solidFill>
              </a:rPr>
              <a:t>N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5248304" y="2944377"/>
            <a:ext cx="1012537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500912" y="2623161"/>
            <a:ext cx="969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>
                <a:solidFill>
                  <a:schemeClr val="accent2">
                    <a:lumMod val="75000"/>
                  </a:schemeClr>
                </a:solidFill>
              </a:rPr>
              <a:t>CH</a:t>
            </a:r>
            <a:r>
              <a:rPr lang="da-DK" b="1" baseline="-25000" dirty="0" smtClean="0">
                <a:solidFill>
                  <a:schemeClr val="accent2">
                    <a:lumMod val="75000"/>
                  </a:schemeClr>
                </a:solidFill>
              </a:rPr>
              <a:t>2</a:t>
            </a:r>
            <a:endParaRPr lang="en-US" b="1" baseline="-25000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1064407"/>
              </p:ext>
            </p:extLst>
          </p:nvPr>
        </p:nvGraphicFramePr>
        <p:xfrm>
          <a:off x="1443693" y="1881911"/>
          <a:ext cx="2591452" cy="2589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CS ChemDraw Drawing" r:id="rId4" imgW="2192550" imgH="2191183" progId="ChemDraw.Document.6.0">
                  <p:embed/>
                </p:oleObj>
              </mc:Choice>
              <mc:Fallback>
                <p:oleObj name="CS ChemDraw Drawing" r:id="rId4" imgW="2192550" imgH="2191183" progId="ChemDraw.Document.6.0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43693" y="1881911"/>
                        <a:ext cx="2591452" cy="25895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037751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6053</TotalTime>
  <Words>246</Words>
  <Application>Microsoft Office PowerPoint</Application>
  <PresentationFormat>Widescreen</PresentationFormat>
  <Paragraphs>121</Paragraphs>
  <Slides>10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Helvetica</vt:lpstr>
      <vt:lpstr>Office Theme</vt:lpstr>
      <vt:lpstr>CS ChemDraw Drawing</vt:lpstr>
      <vt:lpstr>Exercise 3</vt:lpstr>
      <vt:lpstr>Exercise 3</vt:lpstr>
      <vt:lpstr>Exercise 3</vt:lpstr>
      <vt:lpstr>Exercise 3</vt:lpstr>
      <vt:lpstr>Exercise 3</vt:lpstr>
      <vt:lpstr>Exercise 3</vt:lpstr>
      <vt:lpstr>Exercise 3</vt:lpstr>
      <vt:lpstr>Exercise 3</vt:lpstr>
      <vt:lpstr>Exercise 3</vt:lpstr>
      <vt:lpstr>Exercise 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 Stanstrup</dc:creator>
  <cp:lastModifiedBy>Jan Stanstrup</cp:lastModifiedBy>
  <cp:revision>180</cp:revision>
  <dcterms:created xsi:type="dcterms:W3CDTF">2016-01-09T14:52:03Z</dcterms:created>
  <dcterms:modified xsi:type="dcterms:W3CDTF">2016-02-07T18:29:40Z</dcterms:modified>
</cp:coreProperties>
</file>